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lén Elizabeth Pinza Vizuete" initials="BEPV" lastIdx="1" clrIdx="0">
    <p:extLst>
      <p:ext uri="{19B8F6BF-5375-455C-9EA6-DF929625EA0E}">
        <p15:presenceInfo xmlns:p15="http://schemas.microsoft.com/office/powerpoint/2012/main" userId="261328bef007b14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C"/>
          </a:p>
        </p:txBody>
      </p:sp>
      <p:sp>
        <p:nvSpPr>
          <p:cNvPr id="4" name="Marcador de fecha 3"/>
          <p:cNvSpPr>
            <a:spLocks noGrp="1"/>
          </p:cNvSpPr>
          <p:nvPr>
            <p:ph type="dt" sz="half" idx="10"/>
          </p:nvPr>
        </p:nvSpPr>
        <p:spPr/>
        <p:txBody>
          <a:bodyPr/>
          <a:lstStyle/>
          <a:p>
            <a:fld id="{6B46EE40-F1F2-4A56-8EC3-33FE85417913}" type="datetimeFigureOut">
              <a:rPr lang="es-EC" smtClean="0"/>
              <a:t>17/11/2021</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149343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6B46EE40-F1F2-4A56-8EC3-33FE85417913}" type="datetimeFigureOut">
              <a:rPr lang="es-EC" smtClean="0"/>
              <a:t>17/11/2021</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4076008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6B46EE40-F1F2-4A56-8EC3-33FE85417913}" type="datetimeFigureOut">
              <a:rPr lang="es-EC" smtClean="0"/>
              <a:t>17/11/2021</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855340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6B46EE40-F1F2-4A56-8EC3-33FE85417913}" type="datetimeFigureOut">
              <a:rPr lang="es-EC" smtClean="0"/>
              <a:t>17/11/2021</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3568270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6B46EE40-F1F2-4A56-8EC3-33FE85417913}" type="datetimeFigureOut">
              <a:rPr lang="es-EC" smtClean="0"/>
              <a:t>17/11/2021</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116219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p:cNvSpPr>
            <a:spLocks noGrp="1"/>
          </p:cNvSpPr>
          <p:nvPr>
            <p:ph type="dt" sz="half" idx="10"/>
          </p:nvPr>
        </p:nvSpPr>
        <p:spPr/>
        <p:txBody>
          <a:bodyPr/>
          <a:lstStyle/>
          <a:p>
            <a:fld id="{6B46EE40-F1F2-4A56-8EC3-33FE85417913}" type="datetimeFigureOut">
              <a:rPr lang="es-EC" smtClean="0"/>
              <a:t>17/11/2021</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786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p:cNvSpPr>
            <a:spLocks noGrp="1"/>
          </p:cNvSpPr>
          <p:nvPr>
            <p:ph type="dt" sz="half" idx="10"/>
          </p:nvPr>
        </p:nvSpPr>
        <p:spPr/>
        <p:txBody>
          <a:bodyPr/>
          <a:lstStyle/>
          <a:p>
            <a:fld id="{6B46EE40-F1F2-4A56-8EC3-33FE85417913}" type="datetimeFigureOut">
              <a:rPr lang="es-EC" smtClean="0"/>
              <a:t>17/11/2021</a:t>
            </a:fld>
            <a:endParaRPr lang="es-EC"/>
          </a:p>
        </p:txBody>
      </p:sp>
      <p:sp>
        <p:nvSpPr>
          <p:cNvPr id="8" name="Marcador de pie de página 7"/>
          <p:cNvSpPr>
            <a:spLocks noGrp="1"/>
          </p:cNvSpPr>
          <p:nvPr>
            <p:ph type="ftr" sz="quarter" idx="11"/>
          </p:nvPr>
        </p:nvSpPr>
        <p:spPr/>
        <p:txBody>
          <a:bodyPr/>
          <a:lstStyle/>
          <a:p>
            <a:endParaRPr lang="es-EC"/>
          </a:p>
        </p:txBody>
      </p:sp>
      <p:sp>
        <p:nvSpPr>
          <p:cNvPr id="9" name="Marcador de número de diapositiva 8"/>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2870583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fecha 2"/>
          <p:cNvSpPr>
            <a:spLocks noGrp="1"/>
          </p:cNvSpPr>
          <p:nvPr>
            <p:ph type="dt" sz="half" idx="10"/>
          </p:nvPr>
        </p:nvSpPr>
        <p:spPr/>
        <p:txBody>
          <a:bodyPr/>
          <a:lstStyle/>
          <a:p>
            <a:fld id="{6B46EE40-F1F2-4A56-8EC3-33FE85417913}" type="datetimeFigureOut">
              <a:rPr lang="es-EC" smtClean="0"/>
              <a:t>17/11/2021</a:t>
            </a:fld>
            <a:endParaRPr lang="es-EC"/>
          </a:p>
        </p:txBody>
      </p:sp>
      <p:sp>
        <p:nvSpPr>
          <p:cNvPr id="4" name="Marcador de pie de página 3"/>
          <p:cNvSpPr>
            <a:spLocks noGrp="1"/>
          </p:cNvSpPr>
          <p:nvPr>
            <p:ph type="ftr" sz="quarter" idx="11"/>
          </p:nvPr>
        </p:nvSpPr>
        <p:spPr/>
        <p:txBody>
          <a:bodyPr/>
          <a:lstStyle/>
          <a:p>
            <a:endParaRPr lang="es-EC"/>
          </a:p>
        </p:txBody>
      </p:sp>
      <p:sp>
        <p:nvSpPr>
          <p:cNvPr id="5" name="Marcador de número de diapositiva 4"/>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789085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B46EE40-F1F2-4A56-8EC3-33FE85417913}" type="datetimeFigureOut">
              <a:rPr lang="es-EC" smtClean="0"/>
              <a:t>17/11/2021</a:t>
            </a:fld>
            <a:endParaRPr lang="es-EC"/>
          </a:p>
        </p:txBody>
      </p:sp>
      <p:sp>
        <p:nvSpPr>
          <p:cNvPr id="3" name="Marcador de pie de página 2"/>
          <p:cNvSpPr>
            <a:spLocks noGrp="1"/>
          </p:cNvSpPr>
          <p:nvPr>
            <p:ph type="ftr" sz="quarter" idx="11"/>
          </p:nvPr>
        </p:nvSpPr>
        <p:spPr/>
        <p:txBody>
          <a:bodyPr/>
          <a:lstStyle/>
          <a:p>
            <a:endParaRPr lang="es-EC"/>
          </a:p>
        </p:txBody>
      </p:sp>
      <p:sp>
        <p:nvSpPr>
          <p:cNvPr id="4" name="Marcador de número de diapositiva 3"/>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104771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6B46EE40-F1F2-4A56-8EC3-33FE85417913}" type="datetimeFigureOut">
              <a:rPr lang="es-EC" smtClean="0"/>
              <a:t>17/11/2021</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900536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6B46EE40-F1F2-4A56-8EC3-33FE85417913}" type="datetimeFigureOut">
              <a:rPr lang="es-EC" smtClean="0"/>
              <a:t>17/11/2021</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F8CE1668-E5C4-4229-AF78-A79A091BE99E}" type="slidenum">
              <a:rPr lang="es-EC" smtClean="0"/>
              <a:t>‹Nº›</a:t>
            </a:fld>
            <a:endParaRPr lang="es-EC"/>
          </a:p>
        </p:txBody>
      </p:sp>
    </p:spTree>
    <p:extLst>
      <p:ext uri="{BB962C8B-B14F-4D97-AF65-F5344CB8AC3E}">
        <p14:creationId xmlns:p14="http://schemas.microsoft.com/office/powerpoint/2010/main" val="3422953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EE40-F1F2-4A56-8EC3-33FE85417913}" type="datetimeFigureOut">
              <a:rPr lang="es-EC" smtClean="0"/>
              <a:t>17/11/2021</a:t>
            </a:fld>
            <a:endParaRPr lang="es-EC"/>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E1668-E5C4-4229-AF78-A79A091BE99E}" type="slidenum">
              <a:rPr lang="es-EC" smtClean="0"/>
              <a:t>‹Nº›</a:t>
            </a:fld>
            <a:endParaRPr lang="es-EC"/>
          </a:p>
        </p:txBody>
      </p:sp>
    </p:spTree>
    <p:extLst>
      <p:ext uri="{BB962C8B-B14F-4D97-AF65-F5344CB8AC3E}">
        <p14:creationId xmlns:p14="http://schemas.microsoft.com/office/powerpoint/2010/main" val="192292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C" dirty="0"/>
              <a:t>CIRCULACIÓN CARGA MEDIA Y PESADA </a:t>
            </a:r>
          </a:p>
        </p:txBody>
      </p:sp>
      <p:sp>
        <p:nvSpPr>
          <p:cNvPr id="3" name="Subtítulo 2"/>
          <p:cNvSpPr>
            <a:spLocks noGrp="1"/>
          </p:cNvSpPr>
          <p:nvPr>
            <p:ph type="subTitle" idx="1"/>
          </p:nvPr>
        </p:nvSpPr>
        <p:spPr/>
        <p:txBody>
          <a:bodyPr/>
          <a:lstStyle/>
          <a:p>
            <a:r>
              <a:rPr lang="es-EC" dirty="0"/>
              <a:t>CIUDAD: QUITO</a:t>
            </a:r>
          </a:p>
        </p:txBody>
      </p:sp>
    </p:spTree>
    <p:extLst>
      <p:ext uri="{BB962C8B-B14F-4D97-AF65-F5344CB8AC3E}">
        <p14:creationId xmlns:p14="http://schemas.microsoft.com/office/powerpoint/2010/main" val="14135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C" b="1" dirty="0"/>
              <a:t>#INFORMATIVO: </a:t>
            </a:r>
          </a:p>
        </p:txBody>
      </p:sp>
      <p:sp>
        <p:nvSpPr>
          <p:cNvPr id="3" name="Marcador de contenido 2"/>
          <p:cNvSpPr>
            <a:spLocks noGrp="1"/>
          </p:cNvSpPr>
          <p:nvPr>
            <p:ph idx="1"/>
          </p:nvPr>
        </p:nvSpPr>
        <p:spPr/>
        <p:txBody>
          <a:bodyPr/>
          <a:lstStyle/>
          <a:p>
            <a:pPr marL="0" indent="0" algn="just">
              <a:buNone/>
            </a:pPr>
            <a:r>
              <a:rPr lang="es-EC" dirty="0"/>
              <a:t>El transporte de carga pesada tiene una ordenanza vigente para la circulación en la Ciudad de Quito: ORDENANZA METROPOLITANA 0147, emitida el 01 de abril del 2005 y sus Resoluciones NRO. A 0014 del 29 de octubre del 2012 y Nro. A0005 del 10 de marzo del 2014.</a:t>
            </a:r>
          </a:p>
        </p:txBody>
      </p:sp>
    </p:spTree>
    <p:extLst>
      <p:ext uri="{BB962C8B-B14F-4D97-AF65-F5344CB8AC3E}">
        <p14:creationId xmlns:p14="http://schemas.microsoft.com/office/powerpoint/2010/main" val="3146702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s-EC" altLang="es-EC" b="1" dirty="0"/>
              <a:t>ANEXOS</a:t>
            </a:r>
            <a:endParaRPr lang="es-ES" altLang="es-EC" b="1" dirty="0"/>
          </a:p>
        </p:txBody>
      </p:sp>
      <p:sp>
        <p:nvSpPr>
          <p:cNvPr id="39939" name="Rectangle 3"/>
          <p:cNvSpPr>
            <a:spLocks noGrp="1" noChangeArrowheads="1"/>
          </p:cNvSpPr>
          <p:nvPr>
            <p:ph type="body" idx="1"/>
          </p:nvPr>
        </p:nvSpPr>
        <p:spPr>
          <a:xfrm>
            <a:off x="1981200" y="1412875"/>
            <a:ext cx="8229600" cy="4713288"/>
          </a:xfrm>
        </p:spPr>
        <p:txBody>
          <a:bodyPr>
            <a:normAutofit lnSpcReduction="10000"/>
          </a:bodyPr>
          <a:lstStyle/>
          <a:p>
            <a:pPr eaLnBrk="1" hangingPunct="1">
              <a:lnSpc>
                <a:spcPct val="80000"/>
              </a:lnSpc>
            </a:pPr>
            <a:r>
              <a:rPr lang="es-EC" altLang="es-EC" sz="1800" b="1" dirty="0"/>
              <a:t>ANEXO-1 DE LA ORDENANZA No. 117</a:t>
            </a:r>
            <a:endParaRPr lang="es-EC" altLang="es-EC" sz="1800" dirty="0"/>
          </a:p>
          <a:p>
            <a:pPr algn="just" eaLnBrk="1" hangingPunct="1">
              <a:lnSpc>
                <a:spcPct val="80000"/>
              </a:lnSpc>
            </a:pPr>
            <a:r>
              <a:rPr lang="es-EC" altLang="es-EC" sz="1800" dirty="0"/>
              <a:t>Este Anexo complementa la descripción conceptual de la "Clasificación de la Red Vial Según la Función Operacional que forma parte del Articulo 6 de la Ordenanza, así como establece los horarios de circulación de los vehículos de Transporte de Carga y Transporte de Productos Químicos Peligrosos, por las Redes definidas en el mismo.</a:t>
            </a:r>
          </a:p>
          <a:p>
            <a:pPr algn="just" eaLnBrk="1" hangingPunct="1">
              <a:lnSpc>
                <a:spcPct val="80000"/>
              </a:lnSpc>
              <a:buFontTx/>
              <a:buNone/>
            </a:pPr>
            <a:endParaRPr lang="es-EC" altLang="es-EC" sz="1800" b="1" dirty="0"/>
          </a:p>
          <a:p>
            <a:pPr marL="0" indent="0" algn="just" eaLnBrk="1" hangingPunct="1">
              <a:lnSpc>
                <a:spcPct val="80000"/>
              </a:lnSpc>
              <a:buNone/>
            </a:pPr>
            <a:r>
              <a:rPr lang="es-EC" altLang="es-EC" sz="1800" b="1" dirty="0"/>
              <a:t>1. Especificación de la Red Vial de la ciudad de Quito según la Función Operacional: </a:t>
            </a:r>
          </a:p>
          <a:p>
            <a:pPr algn="just" eaLnBrk="1" hangingPunct="1">
              <a:lnSpc>
                <a:spcPct val="80000"/>
              </a:lnSpc>
            </a:pPr>
            <a:r>
              <a:rPr lang="es-EC" altLang="es-EC" sz="1800" b="1" dirty="0"/>
              <a:t>a) Red de Paso.</a:t>
            </a:r>
            <a:r>
              <a:rPr lang="es-EC" altLang="es-EC" sz="1800" dirty="0"/>
              <a:t>- Conformada por las vías que se desarrollan como el anillo vial que circunda la principal zona de conflictividad vehicular de la ciudad, las vías que las enlazan sin afectar significativamente al tránsito interno y las vías que sirven de ingreso y salida a su área consolidada. </a:t>
            </a:r>
          </a:p>
          <a:p>
            <a:pPr algn="just" eaLnBrk="1" hangingPunct="1">
              <a:lnSpc>
                <a:spcPct val="80000"/>
              </a:lnSpc>
              <a:buFontTx/>
              <a:buNone/>
            </a:pPr>
            <a:endParaRPr lang="es-EC" altLang="es-EC" sz="1800" b="1" dirty="0"/>
          </a:p>
          <a:p>
            <a:pPr algn="just" eaLnBrk="1" hangingPunct="1">
              <a:lnSpc>
                <a:spcPct val="80000"/>
              </a:lnSpc>
            </a:pPr>
            <a:r>
              <a:rPr lang="es-EC" altLang="es-EC" sz="1800" b="1" dirty="0"/>
              <a:t>Sin embargo, dado que ese anillo vial está conformado principalmente por dos importante vías laterales al básico eje consolidado: avenidas Mariscal Sucre y Simón Bolívar, que se desarrollan a través de sectores con diferentes características urbanas, a esta Red se la subdivide en dos: (RED DE PASO A Y RED DE PASO B).</a:t>
            </a:r>
            <a:endParaRPr lang="es-ES" altLang="es-EC" sz="1800" b="1" dirty="0"/>
          </a:p>
        </p:txBody>
      </p:sp>
    </p:spTree>
    <p:extLst>
      <p:ext uri="{BB962C8B-B14F-4D97-AF65-F5344CB8AC3E}">
        <p14:creationId xmlns:p14="http://schemas.microsoft.com/office/powerpoint/2010/main" val="291928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sz="half" idx="1"/>
          </p:nvPr>
        </p:nvSpPr>
        <p:spPr>
          <a:xfrm>
            <a:off x="1156638" y="528034"/>
            <a:ext cx="4265368" cy="5363067"/>
          </a:xfrm>
        </p:spPr>
        <p:txBody>
          <a:bodyPr>
            <a:normAutofit fontScale="92500" lnSpcReduction="20000"/>
          </a:bodyPr>
          <a:lstStyle/>
          <a:p>
            <a:pPr marL="0" indent="0" algn="just" eaLnBrk="1" hangingPunct="1">
              <a:lnSpc>
                <a:spcPct val="80000"/>
              </a:lnSpc>
              <a:buNone/>
              <a:defRPr/>
            </a:pPr>
            <a:r>
              <a:rPr lang="es-EC" altLang="es-EC" sz="1800" b="1" i="1" dirty="0"/>
              <a:t>- Red de paso A:</a:t>
            </a:r>
            <a:r>
              <a:rPr lang="es-EC" altLang="es-EC" sz="1800" b="1" dirty="0"/>
              <a:t> </a:t>
            </a:r>
            <a:endParaRPr lang="es-EC" altLang="es-EC" sz="1800" dirty="0"/>
          </a:p>
          <a:p>
            <a:pPr marL="0" indent="0" algn="just">
              <a:lnSpc>
                <a:spcPct val="80000"/>
              </a:lnSpc>
              <a:buNone/>
              <a:defRPr/>
            </a:pPr>
            <a:r>
              <a:rPr lang="es-EC" altLang="es-EC" sz="1800" dirty="0"/>
              <a:t>Conformada por las vías por las que todos los vehículos de transporte de carga y transporte de productos químicos peligrosos, que cumplan con las condicionantes de los Capítulos II y III, y la Segunda Disposición General de esta Ordenanza, pueden circular:</a:t>
            </a:r>
          </a:p>
          <a:p>
            <a:pPr algn="just" eaLnBrk="1" hangingPunct="1">
              <a:lnSpc>
                <a:spcPct val="80000"/>
              </a:lnSpc>
              <a:buFontTx/>
              <a:buNone/>
              <a:defRPr/>
            </a:pPr>
            <a:endParaRPr lang="es-EC" altLang="es-EC" sz="1800" b="1" dirty="0"/>
          </a:p>
          <a:p>
            <a:pPr marL="0" indent="0" algn="just">
              <a:lnSpc>
                <a:spcPct val="80000"/>
              </a:lnSpc>
              <a:buNone/>
              <a:defRPr/>
            </a:pPr>
            <a:r>
              <a:rPr lang="es-EC" altLang="es-EC" sz="1800" b="1" dirty="0"/>
              <a:t>Los vehículos de transporte de carga pueden circular por esta red sin restricción durante las 24 horas del día.</a:t>
            </a:r>
            <a:endParaRPr lang="es-EC" altLang="es-EC" sz="1800" dirty="0"/>
          </a:p>
          <a:p>
            <a:pPr marL="0" indent="0" algn="just">
              <a:lnSpc>
                <a:spcPct val="80000"/>
              </a:lnSpc>
              <a:buNone/>
              <a:defRPr/>
            </a:pPr>
            <a:r>
              <a:rPr lang="es-EC" altLang="es-EC" sz="1800" dirty="0"/>
              <a:t>Estas vías son: </a:t>
            </a:r>
          </a:p>
          <a:p>
            <a:pPr algn="just" eaLnBrk="1" hangingPunct="1">
              <a:lnSpc>
                <a:spcPct val="80000"/>
              </a:lnSpc>
              <a:defRPr/>
            </a:pPr>
            <a:r>
              <a:rPr lang="es-EC" altLang="es-EC" sz="1800" dirty="0"/>
              <a:t>Panamericana norte, hasta y desde la Av. Eloy Alfaro; </a:t>
            </a:r>
          </a:p>
          <a:p>
            <a:pPr algn="just" eaLnBrk="1" hangingPunct="1">
              <a:lnSpc>
                <a:spcPct val="80000"/>
              </a:lnSpc>
              <a:defRPr/>
            </a:pPr>
            <a:r>
              <a:rPr lang="es-EC" altLang="es-EC" sz="1800" dirty="0"/>
              <a:t>Av. Simón Bolívar, tramo: Vía a Nayón            ( redondel ) - Av. Morán Valverde; </a:t>
            </a:r>
          </a:p>
          <a:p>
            <a:pPr algn="just" eaLnBrk="1" hangingPunct="1">
              <a:lnSpc>
                <a:spcPct val="80000"/>
              </a:lnSpc>
              <a:defRPr/>
            </a:pPr>
            <a:r>
              <a:rPr lang="es-EC" altLang="es-EC" sz="1800" dirty="0"/>
              <a:t>Av. Diego de Vásquez, desde la Panamericana norte hasta la Av. Mariscal Sucre; </a:t>
            </a:r>
          </a:p>
        </p:txBody>
      </p:sp>
      <p:sp>
        <p:nvSpPr>
          <p:cNvPr id="40963" name="Marcador de contenido 4"/>
          <p:cNvSpPr>
            <a:spLocks noGrp="1"/>
          </p:cNvSpPr>
          <p:nvPr>
            <p:ph sz="half" idx="2"/>
          </p:nvPr>
        </p:nvSpPr>
        <p:spPr>
          <a:xfrm>
            <a:off x="6240015" y="623606"/>
            <a:ext cx="4346419" cy="4785521"/>
          </a:xfrm>
        </p:spPr>
        <p:txBody>
          <a:bodyPr>
            <a:normAutofit fontScale="92500" lnSpcReduction="20000"/>
          </a:bodyPr>
          <a:lstStyle/>
          <a:p>
            <a:pPr algn="just" eaLnBrk="1" hangingPunct="1">
              <a:lnSpc>
                <a:spcPct val="80000"/>
              </a:lnSpc>
            </a:pPr>
            <a:r>
              <a:rPr lang="es-EC" altLang="es-EC" sz="1600" dirty="0"/>
              <a:t>Autopista Manuel Córdova Galarza, hasta y desde la Av. Mariscal Sucre; </a:t>
            </a:r>
          </a:p>
          <a:p>
            <a:pPr algn="just" eaLnBrk="1" hangingPunct="1">
              <a:lnSpc>
                <a:spcPct val="80000"/>
              </a:lnSpc>
            </a:pPr>
            <a:r>
              <a:rPr lang="es-EC" altLang="es-EC" sz="1600" dirty="0"/>
              <a:t>Av. Interoceánica Guayasamín, hasta y desde la Av. Simón Bolívar; </a:t>
            </a:r>
          </a:p>
          <a:p>
            <a:pPr algn="just" eaLnBrk="1" hangingPunct="1">
              <a:lnSpc>
                <a:spcPct val="80000"/>
              </a:lnSpc>
            </a:pPr>
            <a:r>
              <a:rPr lang="es-EC" altLang="es-EC" sz="1600" dirty="0"/>
              <a:t>Autopista General Rumiñahui, hasta y desde la Av. Simón Bolívar; </a:t>
            </a:r>
          </a:p>
          <a:p>
            <a:pPr algn="just" eaLnBrk="1" hangingPunct="1">
              <a:lnSpc>
                <a:spcPct val="80000"/>
              </a:lnSpc>
            </a:pPr>
            <a:r>
              <a:rPr lang="es-EC" altLang="es-EC" sz="1600" dirty="0"/>
              <a:t>Antigua vía desde Conocoto, hasta y desde la Av. Simón Bolívar; </a:t>
            </a:r>
          </a:p>
          <a:p>
            <a:pPr algn="just" eaLnBrk="1" hangingPunct="1">
              <a:lnSpc>
                <a:spcPct val="80000"/>
              </a:lnSpc>
            </a:pPr>
            <a:r>
              <a:rPr lang="es-EC" altLang="es-EC" sz="1600" dirty="0"/>
              <a:t>Panamericana Sur - Av. Maldonado, hasta y desde la Av. Morán Valverde; </a:t>
            </a:r>
          </a:p>
          <a:p>
            <a:pPr algn="just" eaLnBrk="1" hangingPunct="1">
              <a:lnSpc>
                <a:spcPct val="80000"/>
              </a:lnSpc>
            </a:pPr>
            <a:r>
              <a:rPr lang="es-EC" altLang="es-EC" sz="1600" dirty="0"/>
              <a:t>Av. Morán Valverde, tramo: Av. Maldonado - Av. Mariscal Sucre; </a:t>
            </a:r>
          </a:p>
          <a:p>
            <a:pPr algn="just" eaLnBrk="1" hangingPunct="1">
              <a:lnSpc>
                <a:spcPct val="80000"/>
              </a:lnSpc>
            </a:pPr>
            <a:r>
              <a:rPr lang="es-EC" altLang="es-EC" sz="1600" dirty="0"/>
              <a:t>Av. Maldonado, tramo: Av. Morán Valverde - Calle Pujilí; </a:t>
            </a:r>
          </a:p>
          <a:p>
            <a:pPr algn="just" eaLnBrk="1" hangingPunct="1">
              <a:lnSpc>
                <a:spcPct val="80000"/>
              </a:lnSpc>
            </a:pPr>
            <a:r>
              <a:rPr lang="es-EC" altLang="es-EC" sz="1600" dirty="0"/>
              <a:t>Av. Ayapamba, tramos: Av. Maldonado - Av. Tnte. Hugo Ortiz ( ingreso al Mercado Mayorista ); </a:t>
            </a:r>
          </a:p>
          <a:p>
            <a:pPr algn="just" eaLnBrk="1" hangingPunct="1">
              <a:lnSpc>
                <a:spcPct val="80000"/>
              </a:lnSpc>
            </a:pPr>
            <a:r>
              <a:rPr lang="es-EC" altLang="es-EC" sz="1600" dirty="0"/>
              <a:t>Av. Tnte. Hugo Ortiz, tramo: Av. Ayapamba - Av. Morán Valverde; </a:t>
            </a:r>
          </a:p>
          <a:p>
            <a:pPr algn="just" eaLnBrk="1" hangingPunct="1">
              <a:lnSpc>
                <a:spcPct val="80000"/>
              </a:lnSpc>
            </a:pPr>
            <a:r>
              <a:rPr lang="es-EC" altLang="es-EC" sz="1600" dirty="0"/>
              <a:t>Av. Mariscal Sucre, tramo: calle Angamarca  (ingreso desde Lloa ) - Calle Aída de Romero (Guamani)</a:t>
            </a:r>
            <a:endParaRPr lang="pt-BR" altLang="es-EC" sz="1600" dirty="0"/>
          </a:p>
          <a:p>
            <a:pPr algn="just" eaLnBrk="1" hangingPunct="1">
              <a:lnSpc>
                <a:spcPct val="80000"/>
              </a:lnSpc>
            </a:pPr>
            <a:r>
              <a:rPr lang="pt-BR" altLang="es-EC" sz="1600" dirty="0"/>
              <a:t>Av. Aída de Romero (Guarani) tramo: Av. </a:t>
            </a:r>
            <a:r>
              <a:rPr lang="es-EC" altLang="es-EC" sz="1600" dirty="0"/>
              <a:t>Mariscal Sucre - Av. Maldonado. </a:t>
            </a:r>
            <a:endParaRPr lang="es-ES" altLang="es-EC" sz="1600" dirty="0"/>
          </a:p>
          <a:p>
            <a:pPr algn="just" eaLnBrk="1" hangingPunct="1">
              <a:lnSpc>
                <a:spcPct val="80000"/>
              </a:lnSpc>
            </a:pPr>
            <a:endParaRPr lang="es-ES" altLang="es-EC" dirty="0"/>
          </a:p>
          <a:p>
            <a:pPr eaLnBrk="1" hangingPunct="1"/>
            <a:endParaRPr lang="es-EC" altLang="es-EC" dirty="0"/>
          </a:p>
        </p:txBody>
      </p:sp>
    </p:spTree>
    <p:extLst>
      <p:ext uri="{BB962C8B-B14F-4D97-AF65-F5344CB8AC3E}">
        <p14:creationId xmlns:p14="http://schemas.microsoft.com/office/powerpoint/2010/main" val="1860695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8"/>
          <p:cNvSpPr>
            <a:spLocks noGrp="1"/>
          </p:cNvSpPr>
          <p:nvPr>
            <p:ph sz="half" idx="1"/>
          </p:nvPr>
        </p:nvSpPr>
        <p:spPr>
          <a:xfrm>
            <a:off x="1919288" y="765175"/>
            <a:ext cx="4038600" cy="5792788"/>
          </a:xfrm>
        </p:spPr>
        <p:txBody>
          <a:bodyPr>
            <a:normAutofit lnSpcReduction="10000"/>
          </a:bodyPr>
          <a:lstStyle/>
          <a:p>
            <a:pPr marL="0" indent="0">
              <a:lnSpc>
                <a:spcPct val="80000"/>
              </a:lnSpc>
              <a:buNone/>
              <a:defRPr/>
            </a:pPr>
            <a:r>
              <a:rPr lang="es-EC" altLang="es-EC" sz="1600" b="1" i="1" dirty="0"/>
              <a:t>- Red de paso B.-</a:t>
            </a:r>
            <a:endParaRPr lang="es-EC" altLang="es-EC" sz="1600" dirty="0"/>
          </a:p>
          <a:p>
            <a:pPr marL="0" indent="0">
              <a:lnSpc>
                <a:spcPct val="80000"/>
              </a:lnSpc>
              <a:buNone/>
              <a:defRPr/>
            </a:pPr>
            <a:r>
              <a:rPr lang="es-EC" altLang="es-EC" sz="1600" dirty="0"/>
              <a:t>En esta Red, los vehículos de transporte de carga </a:t>
            </a:r>
            <a:r>
              <a:rPr lang="es-EC" altLang="es-EC" sz="1600" b="1" dirty="0"/>
              <a:t>pueden circular con bajas restricciones horarias</a:t>
            </a:r>
            <a:r>
              <a:rPr lang="es-EC" altLang="es-EC" sz="1600" dirty="0"/>
              <a:t>, según el tipo de servicio urbano que presten. </a:t>
            </a:r>
          </a:p>
          <a:p>
            <a:pPr marL="0" indent="0">
              <a:lnSpc>
                <a:spcPct val="80000"/>
              </a:lnSpc>
              <a:buNone/>
              <a:defRPr/>
            </a:pPr>
            <a:r>
              <a:rPr lang="es-EC" altLang="es-EC" sz="1600" dirty="0"/>
              <a:t>Estas vías son: </a:t>
            </a:r>
          </a:p>
          <a:p>
            <a:pPr eaLnBrk="1" hangingPunct="1">
              <a:lnSpc>
                <a:spcPct val="80000"/>
              </a:lnSpc>
              <a:defRPr/>
            </a:pPr>
            <a:r>
              <a:rPr lang="es-EC" altLang="es-EC" sz="1600" dirty="0"/>
              <a:t>Av. Eloy Alfaro, tramo. Panamericana Norte - Vía a Nayón ( redondel ); </a:t>
            </a:r>
          </a:p>
          <a:p>
            <a:pPr eaLnBrk="1" hangingPunct="1">
              <a:lnSpc>
                <a:spcPct val="80000"/>
              </a:lnSpc>
              <a:defRPr/>
            </a:pPr>
            <a:r>
              <a:rPr lang="es-EC" altLang="es-EC" sz="1600" dirty="0"/>
              <a:t>Av. Mariscal Sucre, tramo desde el Redondel del Condado(intersección con la Autopista Manuel Córdova Galarza y la Av. Diego de Vásquez) hasta la Av. Morán Valverde</a:t>
            </a:r>
          </a:p>
          <a:p>
            <a:pPr eaLnBrk="1" hangingPunct="1">
              <a:lnSpc>
                <a:spcPct val="80000"/>
              </a:lnSpc>
              <a:defRPr/>
            </a:pPr>
            <a:r>
              <a:rPr lang="es-EC" altLang="es-EC" sz="1600" dirty="0"/>
              <a:t>Viaducto 24 de Mayo - Av. Cumandá; </a:t>
            </a:r>
          </a:p>
          <a:p>
            <a:pPr eaLnBrk="1" hangingPunct="1">
              <a:lnSpc>
                <a:spcPct val="80000"/>
              </a:lnSpc>
              <a:defRPr/>
            </a:pPr>
            <a:r>
              <a:rPr lang="es-EC" altLang="es-EC" sz="1600" dirty="0"/>
              <a:t>Av. Velasco Ibarra, tramo: Av. Cumandá - Autopista Gral. Rumiñahui ( El Trébol ); </a:t>
            </a:r>
          </a:p>
          <a:p>
            <a:pPr eaLnBrk="1" hangingPunct="1">
              <a:lnSpc>
                <a:spcPct val="80000"/>
              </a:lnSpc>
              <a:defRPr/>
            </a:pPr>
            <a:r>
              <a:rPr lang="es-EC" altLang="es-EC" sz="1600" dirty="0"/>
              <a:t>Autopista Gral. Rumiñahui, tramo: Av. Velasco Ibarra ( El Trébol ) - Av. Simón Bolívar; </a:t>
            </a:r>
          </a:p>
          <a:p>
            <a:pPr eaLnBrk="1" hangingPunct="1">
              <a:lnSpc>
                <a:spcPct val="80000"/>
              </a:lnSpc>
              <a:defRPr/>
            </a:pPr>
            <a:r>
              <a:rPr lang="es-EC" altLang="es-EC" sz="1600" dirty="0"/>
              <a:t>Vía a Zámbiza, hasta y desde la Av. Eloy Alfaro; </a:t>
            </a:r>
            <a:endParaRPr lang="es-ES" altLang="es-EC" sz="1600" dirty="0"/>
          </a:p>
          <a:p>
            <a:pPr eaLnBrk="1" hangingPunct="1">
              <a:defRPr/>
            </a:pPr>
            <a:endParaRPr lang="es-EC" sz="1600" dirty="0"/>
          </a:p>
        </p:txBody>
      </p:sp>
      <p:sp>
        <p:nvSpPr>
          <p:cNvPr id="10" name="Marcador de contenido 9"/>
          <p:cNvSpPr>
            <a:spLocks noGrp="1"/>
          </p:cNvSpPr>
          <p:nvPr>
            <p:ph sz="half" idx="2"/>
          </p:nvPr>
        </p:nvSpPr>
        <p:spPr>
          <a:xfrm>
            <a:off x="6096000" y="765176"/>
            <a:ext cx="4038600" cy="4525963"/>
          </a:xfrm>
        </p:spPr>
        <p:txBody>
          <a:bodyPr>
            <a:normAutofit lnSpcReduction="10000"/>
          </a:bodyPr>
          <a:lstStyle/>
          <a:p>
            <a:pPr marL="0" indent="0">
              <a:lnSpc>
                <a:spcPct val="80000"/>
              </a:lnSpc>
              <a:buNone/>
              <a:defRPr/>
            </a:pPr>
            <a:r>
              <a:rPr lang="es-EC" altLang="es-EC" sz="1600" b="1" dirty="0"/>
              <a:t>HORARIOS DE RESTRICCIÓN:</a:t>
            </a:r>
          </a:p>
          <a:p>
            <a:pPr marL="0" indent="0">
              <a:lnSpc>
                <a:spcPct val="80000"/>
              </a:lnSpc>
              <a:buNone/>
              <a:defRPr/>
            </a:pPr>
            <a:endParaRPr lang="pt-BR" altLang="es-EC" sz="1600" dirty="0"/>
          </a:p>
          <a:p>
            <a:pPr eaLnBrk="1" hangingPunct="1">
              <a:lnSpc>
                <a:spcPct val="80000"/>
              </a:lnSpc>
              <a:defRPr/>
            </a:pPr>
            <a:r>
              <a:rPr lang="pt-BR" altLang="es-EC" sz="1600" dirty="0"/>
              <a:t>Carga Pesada  y Media - GENERAL (Seca): 06H30 A 09H30 Y 16H00 A 20H30</a:t>
            </a:r>
          </a:p>
          <a:p>
            <a:pPr marL="0" indent="0">
              <a:lnSpc>
                <a:spcPct val="80000"/>
              </a:lnSpc>
              <a:buNone/>
              <a:defRPr/>
            </a:pPr>
            <a:endParaRPr lang="es-EC" altLang="es-EC" sz="1600" dirty="0"/>
          </a:p>
          <a:p>
            <a:pPr eaLnBrk="1" hangingPunct="1">
              <a:lnSpc>
                <a:spcPct val="80000"/>
              </a:lnSpc>
              <a:defRPr/>
            </a:pPr>
            <a:r>
              <a:rPr lang="es-EC" altLang="es-EC" sz="1600" dirty="0"/>
              <a:t>Carga Pesada y Carga Media - COMBUSTIBLES: 06H30 A 08H30 (SUR-NORTE) Y 17H30 A 20H30 (NORTE- SUR)</a:t>
            </a:r>
          </a:p>
          <a:p>
            <a:pPr marL="0" indent="0">
              <a:lnSpc>
                <a:spcPct val="80000"/>
              </a:lnSpc>
              <a:buNone/>
              <a:defRPr/>
            </a:pPr>
            <a:endParaRPr lang="es-EC" altLang="es-EC" sz="1600" dirty="0"/>
          </a:p>
          <a:p>
            <a:pPr eaLnBrk="1" hangingPunct="1">
              <a:lnSpc>
                <a:spcPct val="80000"/>
              </a:lnSpc>
              <a:defRPr/>
            </a:pPr>
            <a:r>
              <a:rPr lang="es-EC" altLang="es-EC" sz="1600" dirty="0"/>
              <a:t>HORMIGONERAS – CM: (Mísera o Mezcladoras): 06H30 A 08H30 Y 16H00 A 20H30</a:t>
            </a:r>
          </a:p>
          <a:p>
            <a:pPr marL="0" indent="0">
              <a:lnSpc>
                <a:spcPct val="80000"/>
              </a:lnSpc>
              <a:buNone/>
              <a:defRPr/>
            </a:pPr>
            <a:endParaRPr lang="pt-BR" altLang="es-EC" sz="1600" dirty="0"/>
          </a:p>
          <a:p>
            <a:pPr eaLnBrk="1" hangingPunct="1">
              <a:lnSpc>
                <a:spcPct val="80000"/>
              </a:lnSpc>
              <a:defRPr/>
            </a:pPr>
            <a:r>
              <a:rPr lang="pt-BR" altLang="es-EC" sz="1600" dirty="0"/>
              <a:t>Carga Media - VOLQUETAS: 07H30 A 08H30 Y 17H00 A 20H30</a:t>
            </a:r>
          </a:p>
          <a:p>
            <a:pPr marL="0" indent="0">
              <a:lnSpc>
                <a:spcPct val="80000"/>
              </a:lnSpc>
              <a:buNone/>
              <a:defRPr/>
            </a:pPr>
            <a:endParaRPr lang="es-EC" altLang="es-EC" sz="1600" dirty="0"/>
          </a:p>
          <a:p>
            <a:pPr eaLnBrk="1" hangingPunct="1">
              <a:lnSpc>
                <a:spcPct val="80000"/>
              </a:lnSpc>
              <a:defRPr/>
            </a:pPr>
            <a:r>
              <a:rPr lang="es-EC" altLang="es-EC" sz="1600" dirty="0"/>
              <a:t>Carga Pesada y Carga Media - FLORES: 06H30 A 09H30 Y 16H00 A 17H00</a:t>
            </a:r>
            <a:endParaRPr lang="es-ES" altLang="es-EC" sz="1600" dirty="0"/>
          </a:p>
          <a:p>
            <a:pPr eaLnBrk="1" hangingPunct="1">
              <a:defRPr/>
            </a:pPr>
            <a:endParaRPr lang="es-EC" dirty="0"/>
          </a:p>
        </p:txBody>
      </p:sp>
    </p:spTree>
    <p:extLst>
      <p:ext uri="{BB962C8B-B14F-4D97-AF65-F5344CB8AC3E}">
        <p14:creationId xmlns:p14="http://schemas.microsoft.com/office/powerpoint/2010/main" val="3557687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6"/>
          <p:cNvPicPr>
            <a:picLocks noGrp="1" noChangeAspect="1"/>
          </p:cNvPicPr>
          <p:nvPr>
            <p:ph idx="1"/>
          </p:nvPr>
        </p:nvPicPr>
        <p:blipFill>
          <a:blip r:embed="rId2"/>
          <a:stretch>
            <a:fillRect/>
          </a:stretch>
        </p:blipFill>
        <p:spPr>
          <a:xfrm>
            <a:off x="2476500" y="1124745"/>
            <a:ext cx="7579940" cy="4681537"/>
          </a:xfrm>
          <a:prstGeom prst="rect">
            <a:avLst/>
          </a:prstGeom>
        </p:spPr>
      </p:pic>
      <p:sp>
        <p:nvSpPr>
          <p:cNvPr id="2" name="CuadroTexto 1"/>
          <p:cNvSpPr txBox="1"/>
          <p:nvPr/>
        </p:nvSpPr>
        <p:spPr>
          <a:xfrm>
            <a:off x="8899302" y="6284889"/>
            <a:ext cx="3024354" cy="369332"/>
          </a:xfrm>
          <a:prstGeom prst="rect">
            <a:avLst/>
          </a:prstGeom>
          <a:noFill/>
        </p:spPr>
        <p:txBody>
          <a:bodyPr wrap="none" rtlCol="0">
            <a:spAutoFit/>
          </a:bodyPr>
          <a:lstStyle/>
          <a:p>
            <a:r>
              <a:rPr lang="es-EC" dirty="0"/>
              <a:t>Resolución A0014 29/10/2012</a:t>
            </a:r>
          </a:p>
        </p:txBody>
      </p:sp>
    </p:spTree>
    <p:extLst>
      <p:ext uri="{BB962C8B-B14F-4D97-AF65-F5344CB8AC3E}">
        <p14:creationId xmlns:p14="http://schemas.microsoft.com/office/powerpoint/2010/main" val="3602471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sz="half" idx="1"/>
          </p:nvPr>
        </p:nvSpPr>
        <p:spPr>
          <a:xfrm>
            <a:off x="283335" y="0"/>
            <a:ext cx="6014433" cy="6721989"/>
          </a:xfrm>
        </p:spPr>
        <p:txBody>
          <a:bodyPr>
            <a:noAutofit/>
          </a:bodyPr>
          <a:lstStyle/>
          <a:p>
            <a:pPr marL="0" indent="0" algn="just">
              <a:lnSpc>
                <a:spcPct val="80000"/>
              </a:lnSpc>
              <a:buNone/>
              <a:defRPr/>
            </a:pPr>
            <a:r>
              <a:rPr lang="es-EC" altLang="es-EC" sz="1100" b="1" dirty="0"/>
              <a:t>Red de Accesos.-</a:t>
            </a:r>
            <a:r>
              <a:rPr lang="es-EC" altLang="es-EC" sz="1100" dirty="0"/>
              <a:t> De igual manera que en la Red de Paso B, los vehículos de transporte de Carga pueden circular con bajas restricciones horarias, según el tipo de servicio urbano que presten. </a:t>
            </a:r>
          </a:p>
          <a:p>
            <a:pPr marL="0" indent="0" algn="just">
              <a:lnSpc>
                <a:spcPct val="80000"/>
              </a:lnSpc>
              <a:buNone/>
              <a:defRPr/>
            </a:pPr>
            <a:r>
              <a:rPr lang="es-EC" altLang="es-EC" sz="1100" dirty="0"/>
              <a:t>Estas vías son: </a:t>
            </a:r>
          </a:p>
          <a:p>
            <a:pPr algn="just" eaLnBrk="1" hangingPunct="1">
              <a:lnSpc>
                <a:spcPct val="80000"/>
              </a:lnSpc>
              <a:defRPr/>
            </a:pPr>
            <a:r>
              <a:rPr lang="es-EC" altLang="es-EC" sz="1100" dirty="0"/>
              <a:t>Av. Diego de Vásquez, tramo: Av. Mariscal Sucre - Av. de la Prensa; </a:t>
            </a:r>
          </a:p>
          <a:p>
            <a:pPr algn="just" eaLnBrk="1" hangingPunct="1">
              <a:lnSpc>
                <a:spcPct val="80000"/>
              </a:lnSpc>
              <a:defRPr/>
            </a:pPr>
            <a:r>
              <a:rPr lang="es-EC" altLang="es-EC" sz="1100" dirty="0"/>
              <a:t>Av. De la Prensa, desde la Av. Diego de Vásquez y la Av. I O de Agosto; </a:t>
            </a:r>
          </a:p>
          <a:p>
            <a:pPr algn="just" eaLnBrk="1" hangingPunct="1">
              <a:lnSpc>
                <a:spcPct val="80000"/>
              </a:lnSpc>
              <a:defRPr/>
            </a:pPr>
            <a:r>
              <a:rPr lang="es-EC" altLang="es-EC" sz="1100" dirty="0"/>
              <a:t>Av. Real Audiencia; </a:t>
            </a:r>
          </a:p>
          <a:p>
            <a:pPr algn="just" eaLnBrk="1" hangingPunct="1">
              <a:lnSpc>
                <a:spcPct val="80000"/>
              </a:lnSpc>
              <a:defRPr/>
            </a:pPr>
            <a:r>
              <a:rPr lang="es-EC" altLang="es-EC" sz="1100" dirty="0"/>
              <a:t>Av. De la Prensa, desde la Av. Mariscal Sucre y la Av. Diego de Vásquez; </a:t>
            </a:r>
          </a:p>
          <a:p>
            <a:pPr algn="just" eaLnBrk="1" hangingPunct="1">
              <a:lnSpc>
                <a:spcPct val="80000"/>
              </a:lnSpc>
              <a:defRPr/>
            </a:pPr>
            <a:r>
              <a:rPr lang="es-EC" altLang="es-EC" sz="1100" dirty="0"/>
              <a:t>Calles Clemente Yerovi - República Dominicana, </a:t>
            </a:r>
          </a:p>
          <a:p>
            <a:pPr algn="just" eaLnBrk="1" hangingPunct="1">
              <a:lnSpc>
                <a:spcPct val="80000"/>
              </a:lnSpc>
              <a:defRPr/>
            </a:pPr>
            <a:r>
              <a:rPr lang="es-EC" altLang="es-EC" sz="1100" dirty="0"/>
              <a:t>Av. John F. Kennedy; </a:t>
            </a:r>
          </a:p>
          <a:p>
            <a:pPr algn="just" eaLnBrk="1" hangingPunct="1">
              <a:lnSpc>
                <a:spcPct val="80000"/>
              </a:lnSpc>
              <a:defRPr/>
            </a:pPr>
            <a:r>
              <a:rPr lang="es-EC" altLang="es-EC" sz="1100" dirty="0"/>
              <a:t>Av. Del Maestro; </a:t>
            </a:r>
          </a:p>
          <a:p>
            <a:pPr algn="just" eaLnBrk="1" hangingPunct="1">
              <a:lnSpc>
                <a:spcPct val="80000"/>
              </a:lnSpc>
              <a:defRPr/>
            </a:pPr>
            <a:r>
              <a:rPr lang="es-EC" altLang="es-EC" sz="1100" dirty="0"/>
              <a:t>Av. Tufiño: </a:t>
            </a:r>
          </a:p>
          <a:p>
            <a:pPr algn="just" eaLnBrk="1" hangingPunct="1">
              <a:lnSpc>
                <a:spcPct val="80000"/>
              </a:lnSpc>
              <a:defRPr/>
            </a:pPr>
            <a:r>
              <a:rPr lang="es-EC" altLang="es-EC" sz="1100" dirty="0"/>
              <a:t>Av. Fernández Salvador, </a:t>
            </a:r>
          </a:p>
          <a:p>
            <a:pPr algn="just" eaLnBrk="1" hangingPunct="1">
              <a:lnSpc>
                <a:spcPct val="80000"/>
              </a:lnSpc>
              <a:defRPr/>
            </a:pPr>
            <a:r>
              <a:rPr lang="es-EC" altLang="es-EC" sz="1100" dirty="0"/>
              <a:t>Av. Carlos V; </a:t>
            </a:r>
          </a:p>
          <a:p>
            <a:pPr algn="just" eaLnBrk="1" hangingPunct="1">
              <a:lnSpc>
                <a:spcPct val="80000"/>
              </a:lnSpc>
              <a:defRPr/>
            </a:pPr>
            <a:r>
              <a:rPr lang="es-EC" altLang="es-EC" sz="1100" dirty="0"/>
              <a:t>Av. La Florida; </a:t>
            </a:r>
          </a:p>
          <a:p>
            <a:pPr algn="just" eaLnBrk="1" hangingPunct="1">
              <a:lnSpc>
                <a:spcPct val="80000"/>
              </a:lnSpc>
              <a:defRPr/>
            </a:pPr>
            <a:r>
              <a:rPr lang="es-EC" altLang="es-EC" sz="1100" dirty="0"/>
              <a:t>Av. Brasil; </a:t>
            </a:r>
          </a:p>
          <a:p>
            <a:pPr algn="just" eaLnBrk="1" hangingPunct="1">
              <a:lnSpc>
                <a:spcPct val="80000"/>
              </a:lnSpc>
              <a:defRPr/>
            </a:pPr>
            <a:r>
              <a:rPr lang="es-EC" altLang="es-EC" sz="1100" dirty="0"/>
              <a:t>Av. Galo Plaza - Av. 10 de Agosto, desde la Av. Eloy Alfaro hasta la calle Isaac Albéniz; </a:t>
            </a:r>
          </a:p>
          <a:p>
            <a:pPr algn="just" eaLnBrk="1" hangingPunct="1">
              <a:lnSpc>
                <a:spcPct val="80000"/>
              </a:lnSpc>
              <a:defRPr/>
            </a:pPr>
            <a:r>
              <a:rPr lang="es-EC" altLang="es-EC" sz="1100" dirty="0"/>
              <a:t>Calle Isaac Albéniz ( Condicionada a convenio Industrias - Moradores, del sector ); </a:t>
            </a:r>
          </a:p>
          <a:p>
            <a:pPr algn="just" eaLnBrk="1" hangingPunct="1">
              <a:lnSpc>
                <a:spcPct val="80000"/>
              </a:lnSpc>
              <a:defRPr/>
            </a:pPr>
            <a:r>
              <a:rPr lang="es-EC" altLang="es-EC" sz="1100" dirty="0"/>
              <a:t>Av. Eloy Alfaro, tramo: Av. de los Granados - 10 de Agosto; </a:t>
            </a:r>
          </a:p>
          <a:p>
            <a:pPr algn="just" eaLnBrk="1" hangingPunct="1">
              <a:lnSpc>
                <a:spcPct val="80000"/>
              </a:lnSpc>
              <a:defRPr/>
            </a:pPr>
            <a:r>
              <a:rPr lang="es-EC" altLang="es-EC" sz="1100" dirty="0"/>
              <a:t>Av. 6 de Diciembre, desde la Av. 10 de Agosto hasta la Av. Tarqui; </a:t>
            </a:r>
          </a:p>
          <a:p>
            <a:pPr algn="just" eaLnBrk="1" hangingPunct="1">
              <a:lnSpc>
                <a:spcPct val="80000"/>
              </a:lnSpc>
              <a:defRPr/>
            </a:pPr>
            <a:r>
              <a:rPr lang="es-EC" altLang="es-EC" sz="1100" dirty="0"/>
              <a:t>Av. El Inca, tramo: Av. Eloy Alfaro - Av. de la Prensa; </a:t>
            </a:r>
          </a:p>
          <a:p>
            <a:pPr algn="just" eaLnBrk="1" hangingPunct="1">
              <a:lnSpc>
                <a:spcPct val="80000"/>
              </a:lnSpc>
              <a:defRPr/>
            </a:pPr>
            <a:r>
              <a:rPr lang="es-EC" altLang="es-EC" sz="1100" dirty="0"/>
              <a:t>Av. Gaspar de Villarroel; </a:t>
            </a:r>
          </a:p>
          <a:p>
            <a:pPr algn="just" eaLnBrk="1" hangingPunct="1">
              <a:lnSpc>
                <a:spcPct val="80000"/>
              </a:lnSpc>
              <a:defRPr/>
            </a:pPr>
            <a:r>
              <a:rPr lang="es-EC" altLang="es-EC" sz="1100" dirty="0"/>
              <a:t>Av. de los Shyris; </a:t>
            </a:r>
          </a:p>
          <a:p>
            <a:pPr algn="just" eaLnBrk="1" hangingPunct="1">
              <a:lnSpc>
                <a:spcPct val="80000"/>
              </a:lnSpc>
              <a:defRPr/>
            </a:pPr>
            <a:r>
              <a:rPr lang="es-EC" altLang="es-EC" sz="1100" dirty="0"/>
              <a:t>Av. América, </a:t>
            </a:r>
          </a:p>
          <a:p>
            <a:pPr algn="just" eaLnBrk="1" hangingPunct="1">
              <a:lnSpc>
                <a:spcPct val="80000"/>
              </a:lnSpc>
              <a:defRPr/>
            </a:pPr>
            <a:r>
              <a:rPr lang="es-EC" altLang="es-EC" sz="1100" dirty="0"/>
              <a:t>Av. Naciones Unidas </a:t>
            </a:r>
          </a:p>
          <a:p>
            <a:pPr algn="just" eaLnBrk="1" hangingPunct="1">
              <a:lnSpc>
                <a:spcPct val="80000"/>
              </a:lnSpc>
              <a:defRPr/>
            </a:pPr>
            <a:r>
              <a:rPr lang="es-EC" altLang="es-EC" sz="1100" dirty="0"/>
              <a:t>Av. República; </a:t>
            </a:r>
          </a:p>
          <a:p>
            <a:pPr algn="just" eaLnBrk="1" hangingPunct="1">
              <a:lnSpc>
                <a:spcPct val="80000"/>
              </a:lnSpc>
              <a:defRPr/>
            </a:pPr>
            <a:r>
              <a:rPr lang="es-EC" altLang="es-EC" sz="1100" dirty="0"/>
              <a:t>Calle Noboa C; </a:t>
            </a:r>
          </a:p>
          <a:p>
            <a:pPr algn="just" eaLnBrk="1" hangingPunct="1">
              <a:lnSpc>
                <a:spcPct val="80000"/>
              </a:lnSpc>
              <a:defRPr/>
            </a:pPr>
            <a:r>
              <a:rPr lang="es-EC" altLang="es-EC" sz="1100" dirty="0"/>
              <a:t>Av. Atahualpa; </a:t>
            </a:r>
            <a:endParaRPr lang="pt-BR" altLang="es-EC" sz="1100" dirty="0"/>
          </a:p>
          <a:p>
            <a:pPr eaLnBrk="1" hangingPunct="1">
              <a:defRPr/>
            </a:pPr>
            <a:endParaRPr lang="es-EC" sz="1100" dirty="0"/>
          </a:p>
        </p:txBody>
      </p:sp>
      <p:sp>
        <p:nvSpPr>
          <p:cNvPr id="43011" name="Marcador de contenido 5"/>
          <p:cNvSpPr>
            <a:spLocks noGrp="1"/>
          </p:cNvSpPr>
          <p:nvPr>
            <p:ph sz="half" idx="2"/>
          </p:nvPr>
        </p:nvSpPr>
        <p:spPr>
          <a:xfrm>
            <a:off x="6941713" y="193183"/>
            <a:ext cx="4583561" cy="5872766"/>
          </a:xfrm>
        </p:spPr>
        <p:txBody>
          <a:bodyPr>
            <a:normAutofit fontScale="25000" lnSpcReduction="20000"/>
          </a:bodyPr>
          <a:lstStyle/>
          <a:p>
            <a:pPr eaLnBrk="1" hangingPunct="1">
              <a:lnSpc>
                <a:spcPct val="80000"/>
              </a:lnSpc>
            </a:pPr>
            <a:r>
              <a:rPr lang="pt-BR" altLang="es-EC" sz="4800" dirty="0"/>
              <a:t>Av. Mariana de Jesús tramo. Av. Mariscal Sucre - Av. Amazonas, </a:t>
            </a:r>
            <a:endParaRPr lang="es-EC" altLang="es-EC" sz="4800" dirty="0"/>
          </a:p>
          <a:p>
            <a:pPr eaLnBrk="1" hangingPunct="1">
              <a:lnSpc>
                <a:spcPct val="80000"/>
              </a:lnSpc>
            </a:pPr>
            <a:r>
              <a:rPr lang="es-EC" altLang="es-EC" sz="4800" dirty="0"/>
              <a:t>Av. Francisco de Orellana; </a:t>
            </a:r>
          </a:p>
          <a:p>
            <a:pPr eaLnBrk="1" hangingPunct="1">
              <a:lnSpc>
                <a:spcPct val="80000"/>
              </a:lnSpc>
            </a:pPr>
            <a:r>
              <a:rPr lang="es-EC" altLang="es-EC" sz="4800" dirty="0"/>
              <a:t>Av. La Coruña, tramo: Calle Noboa C - Av. Ladrón de Guevara; </a:t>
            </a:r>
          </a:p>
          <a:p>
            <a:pPr eaLnBrk="1" hangingPunct="1">
              <a:lnSpc>
                <a:spcPct val="80000"/>
              </a:lnSpc>
            </a:pPr>
            <a:r>
              <a:rPr lang="es-EC" altLang="es-EC" sz="4800" dirty="0"/>
              <a:t>Av. Ladrón de Guevara; </a:t>
            </a:r>
          </a:p>
          <a:p>
            <a:pPr eaLnBrk="1" hangingPunct="1">
              <a:lnSpc>
                <a:spcPct val="80000"/>
              </a:lnSpc>
            </a:pPr>
            <a:r>
              <a:rPr lang="es-EC" altLang="es-EC" sz="4800" dirty="0"/>
              <a:t>Av. 12 de Octubre, tramo: Av. La Coruña - Av. Tarqui; </a:t>
            </a:r>
          </a:p>
          <a:p>
            <a:pPr eaLnBrk="1" hangingPunct="1">
              <a:lnSpc>
                <a:spcPct val="80000"/>
              </a:lnSpc>
            </a:pPr>
            <a:r>
              <a:rPr lang="es-EC" altLang="es-EC" sz="4800" dirty="0"/>
              <a:t>Av. Gran Colombia; </a:t>
            </a:r>
          </a:p>
          <a:p>
            <a:pPr eaLnBrk="1" hangingPunct="1">
              <a:lnSpc>
                <a:spcPct val="80000"/>
              </a:lnSpc>
            </a:pPr>
            <a:r>
              <a:rPr lang="es-EC" altLang="es-EC" sz="4800" dirty="0"/>
              <a:t>Eje: Av. Pérez Guerrero - Av. Patria - Av. Queseras del Medio; </a:t>
            </a:r>
          </a:p>
          <a:p>
            <a:pPr eaLnBrk="1" hangingPunct="1">
              <a:lnSpc>
                <a:spcPct val="80000"/>
              </a:lnSpc>
            </a:pPr>
            <a:r>
              <a:rPr lang="es-EC" altLang="es-EC" sz="4800" dirty="0"/>
              <a:t>Av. Velasco Ibarra; </a:t>
            </a:r>
          </a:p>
          <a:p>
            <a:pPr eaLnBrk="1" hangingPunct="1">
              <a:lnSpc>
                <a:spcPct val="80000"/>
              </a:lnSpc>
            </a:pPr>
            <a:r>
              <a:rPr lang="es-EC" altLang="es-EC" sz="4800" dirty="0"/>
              <a:t>Av. Universitaria;</a:t>
            </a:r>
          </a:p>
          <a:p>
            <a:pPr eaLnBrk="1" hangingPunct="1">
              <a:lnSpc>
                <a:spcPct val="80000"/>
              </a:lnSpc>
            </a:pPr>
            <a:r>
              <a:rPr lang="es-EC" altLang="es-EC" sz="4800" dirty="0"/>
              <a:t>Calle Marchena; </a:t>
            </a:r>
          </a:p>
          <a:p>
            <a:pPr eaLnBrk="1" hangingPunct="1">
              <a:lnSpc>
                <a:spcPct val="80000"/>
              </a:lnSpc>
            </a:pPr>
            <a:r>
              <a:rPr lang="es-EC" altLang="es-EC" sz="4800" dirty="0"/>
              <a:t>Calle Versalles, tramo: Calle Marchena - Av. Pérez Guerrero; </a:t>
            </a:r>
          </a:p>
          <a:p>
            <a:pPr eaLnBrk="1" hangingPunct="1">
              <a:lnSpc>
                <a:spcPct val="80000"/>
              </a:lnSpc>
            </a:pPr>
            <a:r>
              <a:rPr lang="es-EC" altLang="es-EC" sz="4800" dirty="0"/>
              <a:t>Av. Pichincha; </a:t>
            </a:r>
          </a:p>
          <a:p>
            <a:pPr eaLnBrk="1" hangingPunct="1">
              <a:lnSpc>
                <a:spcPct val="80000"/>
              </a:lnSpc>
            </a:pPr>
            <a:r>
              <a:rPr lang="es-EC" altLang="es-EC" sz="4800" dirty="0"/>
              <a:t>Av. Napo; </a:t>
            </a:r>
          </a:p>
          <a:p>
            <a:pPr eaLnBrk="1" hangingPunct="1">
              <a:lnSpc>
                <a:spcPct val="80000"/>
              </a:lnSpc>
            </a:pPr>
            <a:r>
              <a:rPr lang="es-EC" altLang="es-EC" sz="4800" dirty="0"/>
              <a:t>Av. Juan Bautista Aguirre; </a:t>
            </a:r>
          </a:p>
          <a:p>
            <a:pPr eaLnBrk="1" hangingPunct="1">
              <a:lnSpc>
                <a:spcPct val="80000"/>
              </a:lnSpc>
            </a:pPr>
            <a:r>
              <a:rPr lang="es-EC" altLang="es-EC" sz="4800" dirty="0"/>
              <a:t>Av. Ana Paredes de Alfaro (vía a Conocoto), </a:t>
            </a:r>
          </a:p>
          <a:p>
            <a:pPr eaLnBrk="1" hangingPunct="1">
              <a:lnSpc>
                <a:spcPct val="80000"/>
              </a:lnSpc>
            </a:pPr>
            <a:r>
              <a:rPr lang="es-EC" altLang="es-EC" sz="4800" dirty="0"/>
              <a:t>Av. Gualberto Pérez; </a:t>
            </a:r>
          </a:p>
          <a:p>
            <a:pPr eaLnBrk="1" hangingPunct="1">
              <a:lnSpc>
                <a:spcPct val="80000"/>
              </a:lnSpc>
            </a:pPr>
            <a:r>
              <a:rPr lang="es-EC" altLang="es-EC" sz="4800" dirty="0"/>
              <a:t>Av. Rodrigo de Chávez; </a:t>
            </a:r>
          </a:p>
          <a:p>
            <a:pPr eaLnBrk="1" hangingPunct="1">
              <a:lnSpc>
                <a:spcPct val="80000"/>
              </a:lnSpc>
            </a:pPr>
            <a:r>
              <a:rPr lang="es-EC" altLang="es-EC" sz="4800" dirty="0"/>
              <a:t>Av. Carlos María de la Torre; </a:t>
            </a:r>
          </a:p>
          <a:p>
            <a:pPr eaLnBrk="1" hangingPunct="1">
              <a:lnSpc>
                <a:spcPct val="80000"/>
              </a:lnSpc>
            </a:pPr>
            <a:r>
              <a:rPr lang="es-EC" altLang="es-EC" sz="4800" dirty="0"/>
              <a:t>Av. El Sena; </a:t>
            </a:r>
          </a:p>
          <a:p>
            <a:pPr eaLnBrk="1" hangingPunct="1">
              <a:lnSpc>
                <a:spcPct val="80000"/>
              </a:lnSpc>
            </a:pPr>
            <a:r>
              <a:rPr lang="es-EC" altLang="es-EC" sz="4800" dirty="0"/>
              <a:t>Av. Maldonado. desde la Av. Rodrigo de Chávez hasta la calle Pujilí; </a:t>
            </a:r>
          </a:p>
          <a:p>
            <a:pPr eaLnBrk="1" hangingPunct="1">
              <a:lnSpc>
                <a:spcPct val="80000"/>
              </a:lnSpc>
            </a:pPr>
            <a:r>
              <a:rPr lang="es-EC" altLang="es-EC" sz="4800" dirty="0"/>
              <a:t>Av. Alonso de Angulo; </a:t>
            </a:r>
            <a:endParaRPr lang="pt-BR" altLang="es-EC" sz="4800" dirty="0"/>
          </a:p>
          <a:p>
            <a:pPr eaLnBrk="1" hangingPunct="1">
              <a:lnSpc>
                <a:spcPct val="80000"/>
              </a:lnSpc>
            </a:pPr>
            <a:r>
              <a:rPr lang="pt-BR" altLang="es-EC" sz="4800" dirty="0"/>
              <a:t>Av. Tente. Hugo Ortiz tramo: Av. shyris - Av. </a:t>
            </a:r>
            <a:r>
              <a:rPr lang="es-EC" altLang="es-EC" sz="4800" dirty="0"/>
              <a:t>Ayapamba; </a:t>
            </a:r>
          </a:p>
          <a:p>
            <a:pPr eaLnBrk="1" hangingPunct="1">
              <a:lnSpc>
                <a:spcPct val="80000"/>
              </a:lnSpc>
            </a:pPr>
            <a:r>
              <a:rPr lang="es-EC" altLang="es-EC" sz="4800" dirty="0"/>
              <a:t>Av. Shyris; </a:t>
            </a:r>
          </a:p>
          <a:p>
            <a:pPr eaLnBrk="1" hangingPunct="1">
              <a:lnSpc>
                <a:spcPct val="80000"/>
              </a:lnSpc>
            </a:pPr>
            <a:r>
              <a:rPr lang="es-EC" altLang="es-EC" sz="4800" dirty="0"/>
              <a:t>Av. Cardenal de la Torre; </a:t>
            </a:r>
          </a:p>
          <a:p>
            <a:pPr eaLnBrk="1" hangingPunct="1">
              <a:lnSpc>
                <a:spcPct val="80000"/>
              </a:lnSpc>
            </a:pPr>
            <a:r>
              <a:rPr lang="es-EC" altLang="es-EC" sz="4800" dirty="0"/>
              <a:t>Av. Ajaví. </a:t>
            </a:r>
            <a:endParaRPr lang="es-ES" altLang="es-EC" sz="4800" dirty="0"/>
          </a:p>
          <a:p>
            <a:pPr eaLnBrk="1" hangingPunct="1">
              <a:lnSpc>
                <a:spcPct val="80000"/>
              </a:lnSpc>
            </a:pPr>
            <a:endParaRPr lang="es-ES" altLang="es-EC" sz="4800" dirty="0"/>
          </a:p>
          <a:p>
            <a:pPr eaLnBrk="1" hangingPunct="1"/>
            <a:endParaRPr lang="es-EC" altLang="es-EC" dirty="0"/>
          </a:p>
        </p:txBody>
      </p:sp>
    </p:spTree>
    <p:extLst>
      <p:ext uri="{BB962C8B-B14F-4D97-AF65-F5344CB8AC3E}">
        <p14:creationId xmlns:p14="http://schemas.microsoft.com/office/powerpoint/2010/main" val="3657685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1981200" y="692151"/>
            <a:ext cx="8229600" cy="5434013"/>
          </a:xfrm>
        </p:spPr>
        <p:txBody>
          <a:bodyPr/>
          <a:lstStyle/>
          <a:p>
            <a:pPr marL="0" indent="0">
              <a:lnSpc>
                <a:spcPct val="80000"/>
              </a:lnSpc>
              <a:buNone/>
              <a:defRPr/>
            </a:pPr>
            <a:r>
              <a:rPr lang="es-EC" altLang="es-EC" sz="1800" b="1" dirty="0"/>
              <a:t>HORARIOS DE RESTRICCIÓN EN LA RED DE ACCESO:</a:t>
            </a:r>
          </a:p>
          <a:p>
            <a:pPr marL="0" indent="0">
              <a:lnSpc>
                <a:spcPct val="80000"/>
              </a:lnSpc>
              <a:buNone/>
              <a:defRPr/>
            </a:pPr>
            <a:endParaRPr lang="pt-BR" altLang="es-EC" sz="1800" dirty="0"/>
          </a:p>
          <a:p>
            <a:pPr eaLnBrk="1" hangingPunct="1">
              <a:lnSpc>
                <a:spcPct val="80000"/>
              </a:lnSpc>
              <a:defRPr/>
            </a:pPr>
            <a:r>
              <a:rPr lang="pt-BR" altLang="es-EC" sz="1800" dirty="0"/>
              <a:t>Carga Pesada  y Media - GENERAL (Seca): 06H30 A 09H30 Y 16H00 A 20H30</a:t>
            </a:r>
          </a:p>
          <a:p>
            <a:pPr marL="0" indent="0">
              <a:lnSpc>
                <a:spcPct val="80000"/>
              </a:lnSpc>
              <a:buNone/>
              <a:defRPr/>
            </a:pPr>
            <a:endParaRPr lang="es-EC" altLang="es-EC" sz="1800" dirty="0"/>
          </a:p>
          <a:p>
            <a:pPr eaLnBrk="1" hangingPunct="1">
              <a:lnSpc>
                <a:spcPct val="80000"/>
              </a:lnSpc>
              <a:defRPr/>
            </a:pPr>
            <a:r>
              <a:rPr lang="es-EC" altLang="es-EC" sz="1800" dirty="0"/>
              <a:t>Carga Pesada y Carga Media - COMBUSTIBLES: 06H30 A 08H30 (SUR-NORTE) Y 17H30 A 20H30 (NORTE- SUR)</a:t>
            </a:r>
          </a:p>
          <a:p>
            <a:pPr marL="0" indent="0">
              <a:lnSpc>
                <a:spcPct val="80000"/>
              </a:lnSpc>
              <a:buNone/>
              <a:defRPr/>
            </a:pPr>
            <a:endParaRPr lang="es-EC" altLang="es-EC" sz="1800" dirty="0"/>
          </a:p>
          <a:p>
            <a:pPr eaLnBrk="1" hangingPunct="1">
              <a:lnSpc>
                <a:spcPct val="80000"/>
              </a:lnSpc>
              <a:defRPr/>
            </a:pPr>
            <a:r>
              <a:rPr lang="es-EC" altLang="es-EC" sz="1800" dirty="0"/>
              <a:t>HORMIGONERAS – CM: (Mísera o Mezcladoras): 06H30 A 08H30 Y 16H00 A 20H30</a:t>
            </a:r>
          </a:p>
          <a:p>
            <a:pPr marL="0" indent="0">
              <a:lnSpc>
                <a:spcPct val="80000"/>
              </a:lnSpc>
              <a:buNone/>
              <a:defRPr/>
            </a:pPr>
            <a:endParaRPr lang="pt-BR" altLang="es-EC" sz="1800" dirty="0"/>
          </a:p>
          <a:p>
            <a:pPr eaLnBrk="1" hangingPunct="1">
              <a:lnSpc>
                <a:spcPct val="80000"/>
              </a:lnSpc>
              <a:defRPr/>
            </a:pPr>
            <a:r>
              <a:rPr lang="pt-BR" altLang="es-EC" sz="1800" dirty="0"/>
              <a:t>Carga Media - VOLQUETAS: 07H30 A 08H30 Y 17H00 A 20H30</a:t>
            </a:r>
          </a:p>
          <a:p>
            <a:pPr marL="0" indent="0">
              <a:lnSpc>
                <a:spcPct val="80000"/>
              </a:lnSpc>
              <a:buNone/>
              <a:defRPr/>
            </a:pPr>
            <a:endParaRPr lang="es-EC" altLang="es-EC" sz="1800" dirty="0"/>
          </a:p>
          <a:p>
            <a:pPr eaLnBrk="1" hangingPunct="1">
              <a:lnSpc>
                <a:spcPct val="80000"/>
              </a:lnSpc>
              <a:defRPr/>
            </a:pPr>
            <a:r>
              <a:rPr lang="es-EC" altLang="es-EC" sz="1800" dirty="0"/>
              <a:t>Carga Pesada y Carga Media - FLORES: 06H30 A 09H30 Y 16H00 A 17H00</a:t>
            </a:r>
            <a:endParaRPr lang="es-ES" altLang="es-EC" sz="1800" dirty="0"/>
          </a:p>
        </p:txBody>
      </p:sp>
    </p:spTree>
    <p:extLst>
      <p:ext uri="{BB962C8B-B14F-4D97-AF65-F5344CB8AC3E}">
        <p14:creationId xmlns:p14="http://schemas.microsoft.com/office/powerpoint/2010/main" val="567367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p:cNvPicPr>
            <a:picLocks noGrp="1" noChangeAspect="1"/>
          </p:cNvPicPr>
          <p:nvPr>
            <p:ph idx="1"/>
          </p:nvPr>
        </p:nvPicPr>
        <p:blipFill>
          <a:blip r:embed="rId2"/>
          <a:stretch>
            <a:fillRect/>
          </a:stretch>
        </p:blipFill>
        <p:spPr>
          <a:xfrm rot="5400000">
            <a:off x="2667000" y="-2666997"/>
            <a:ext cx="6858000" cy="12192000"/>
          </a:xfrm>
          <a:prstGeom prst="rect">
            <a:avLst/>
          </a:prstGeom>
        </p:spPr>
      </p:pic>
      <p:sp>
        <p:nvSpPr>
          <p:cNvPr id="10" name="CuadroTexto 9"/>
          <p:cNvSpPr txBox="1"/>
          <p:nvPr/>
        </p:nvSpPr>
        <p:spPr>
          <a:xfrm>
            <a:off x="8152327" y="6168981"/>
            <a:ext cx="3094886" cy="369332"/>
          </a:xfrm>
          <a:prstGeom prst="rect">
            <a:avLst/>
          </a:prstGeom>
          <a:noFill/>
        </p:spPr>
        <p:txBody>
          <a:bodyPr wrap="none" rtlCol="0">
            <a:spAutoFit/>
          </a:bodyPr>
          <a:lstStyle/>
          <a:p>
            <a:r>
              <a:rPr lang="es-EC" dirty="0"/>
              <a:t>Resolución A 0005-10/03/2014</a:t>
            </a:r>
          </a:p>
        </p:txBody>
      </p:sp>
    </p:spTree>
    <p:extLst>
      <p:ext uri="{BB962C8B-B14F-4D97-AF65-F5344CB8AC3E}">
        <p14:creationId xmlns:p14="http://schemas.microsoft.com/office/powerpoint/2010/main" val="105669419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1376</Words>
  <Application>Microsoft Office PowerPoint</Application>
  <PresentationFormat>Panorámica</PresentationFormat>
  <Paragraphs>115</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Calibri</vt:lpstr>
      <vt:lpstr>Calibri Light</vt:lpstr>
      <vt:lpstr>Tema de Office</vt:lpstr>
      <vt:lpstr>CIRCULACIÓN CARGA MEDIA Y PESADA </vt:lpstr>
      <vt:lpstr>#INFORMATIVO: </vt:lpstr>
      <vt:lpstr>ANEXOS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Belén Elizabeth Pinza Vizuete</dc:creator>
  <cp:lastModifiedBy>Usuario</cp:lastModifiedBy>
  <cp:revision>4</cp:revision>
  <dcterms:created xsi:type="dcterms:W3CDTF">2020-09-30T20:08:44Z</dcterms:created>
  <dcterms:modified xsi:type="dcterms:W3CDTF">2021-11-17T21:15:54Z</dcterms:modified>
</cp:coreProperties>
</file>